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6" r:id="rId3"/>
    <p:sldId id="298" r:id="rId4"/>
    <p:sldId id="289" r:id="rId5"/>
    <p:sldId id="294" r:id="rId6"/>
    <p:sldId id="295" r:id="rId7"/>
    <p:sldId id="300" r:id="rId8"/>
    <p:sldId id="301" r:id="rId9"/>
    <p:sldId id="302" r:id="rId10"/>
    <p:sldId id="279" r:id="rId11"/>
    <p:sldId id="291" r:id="rId12"/>
    <p:sldId id="285" r:id="rId13"/>
    <p:sldId id="292" r:id="rId14"/>
    <p:sldId id="299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436DB5-973E-4CBA-B7F0-8907AA7179E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59A711-DA88-4DA4-AD9A-5302A463E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Office_Word_97_-_20031.doc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4890" y="1082076"/>
            <a:ext cx="8750206" cy="1285884"/>
          </a:xfrm>
          <a:prstGeom prst="rect">
            <a:avLst/>
          </a:prstGeom>
          <a:effectLst/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Факультет энергомашиностроения и автомобильного транспорта</a:t>
            </a:r>
            <a:endParaRPr lang="ru-RU" sz="4000" b="1" dirty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1508" name="Picture 4" descr="https://avatars.mds.yandex.net/get-autoru-vos/2206366/3434bde4b841e9a6ece90c32833fd757/1200x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2214864" cy="16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kamazvietnam.com.vn/vnt_upload/product/22_08_2018/ben_xanh_YYu_cheo_phY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08108"/>
            <a:ext cx="3672408" cy="19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https://energy-gk.ru/file/news/412/%D0%9A%D0%BE%D1%82%D0%B5%D0%BB_Bos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2700217" cy="19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Эмблема ОБ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72" b="14995"/>
          <a:stretch>
            <a:fillRect/>
          </a:stretch>
        </p:blipFill>
        <p:spPr bwMode="auto">
          <a:xfrm>
            <a:off x="8113713" y="44624"/>
            <a:ext cx="10302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9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487" y="4437112"/>
            <a:ext cx="2918045" cy="21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564904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Изучаемые дисциплины:</a:t>
            </a:r>
            <a:r>
              <a:rPr lang="ru-RU" sz="1600" dirty="0" smtClean="0"/>
              <a:t> </a:t>
            </a:r>
          </a:p>
          <a:p>
            <a:endParaRPr lang="ru-R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организация транспортных услуг и безопасность транспортного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информационные технологии на транспорте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моделирование транспортных 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исследования в дорожном движении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транспортная инфраструктура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экспертиза дорожно-транспортных происшествий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автомобильные перевозки</a:t>
            </a:r>
            <a:endParaRPr lang="ru-RU" sz="1600" dirty="0"/>
          </a:p>
        </p:txBody>
      </p:sp>
      <p:pic>
        <p:nvPicPr>
          <p:cNvPr id="13" name="Picture 5" descr="1193988755_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79447"/>
            <a:ext cx="2822964" cy="21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07703" y="116632"/>
            <a:ext cx="62060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бакалавриата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«Технология транспортных процессов»</a:t>
            </a:r>
          </a:p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(срок обучения 4 года)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35326" y="1268760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(Кафедра «Организация и безопасность движения»)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Профиль: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безопасность движения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9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Эмблема ОБ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72" b="14995"/>
          <a:stretch>
            <a:fillRect/>
          </a:stretch>
        </p:blipFill>
        <p:spPr bwMode="auto">
          <a:xfrm>
            <a:off x="8113713" y="44624"/>
            <a:ext cx="10302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07703" y="116632"/>
            <a:ext cx="62060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бакалавриата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«Технология транспортных процессов»</a:t>
            </a:r>
          </a:p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(срок обучения 4 года)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5326" y="1268760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(Кафедра «Организация и безопасность движения»)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Профиль: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безопасность движения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07692"/>
            <a:ext cx="59046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Место будущей работы: </a:t>
            </a:r>
            <a:endParaRPr lang="ru-RU" b="1" dirty="0" smtClean="0"/>
          </a:p>
          <a:p>
            <a:r>
              <a:rPr lang="ru-RU" sz="1600" dirty="0" smtClean="0"/>
              <a:t>ГИБДД</a:t>
            </a:r>
            <a:r>
              <a:rPr lang="ru-RU" sz="1600" dirty="0"/>
              <a:t>; автотранспортные предприятия; дорожно-эксплуатационные организации; транспортно-экспедиторские организации, научно-исследовательские институты на должностях, связанных с организацией безопасности движения и управлением на транспорте, экспертные бюро, страховые компании.</a:t>
            </a:r>
          </a:p>
        </p:txBody>
      </p:sp>
      <p:pic>
        <p:nvPicPr>
          <p:cNvPr id="10" name="Picture 8" descr="1193988761_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469" y="2867578"/>
            <a:ext cx="2621011" cy="32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19_b(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73354"/>
            <a:ext cx="3672408" cy="23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092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4642232"/>
            <a:ext cx="3115506" cy="20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2439467"/>
            <a:ext cx="57241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Изучаемые дисциплины:</a:t>
            </a:r>
          </a:p>
          <a:p>
            <a:endParaRPr lang="ru-R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автомобили (конструкция, теория и расчет)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техническая эксплуатация автомобилей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эксплуатационные материалы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двигатели внутреннего сгорания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производство и ремонт автомобилей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электроника и электрооборудование автомобилей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транспортная логистика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безопасность движения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техническая экспертиза </a:t>
            </a:r>
            <a:r>
              <a:rPr lang="ru-RU" dirty="0" err="1" smtClean="0"/>
              <a:t>дтп</a:t>
            </a:r>
            <a:r>
              <a:rPr lang="ru-RU" dirty="0" smtClean="0"/>
              <a:t> и оценка автомобилей</a:t>
            </a:r>
            <a:endParaRPr lang="ru-RU" dirty="0"/>
          </a:p>
        </p:txBody>
      </p:sp>
      <p:pic>
        <p:nvPicPr>
          <p:cNvPr id="8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 descr="Эмблема"/>
          <p:cNvSpPr>
            <a:spLocks noChangeArrowheads="1"/>
          </p:cNvSpPr>
          <p:nvPr/>
        </p:nvSpPr>
        <p:spPr bwMode="auto">
          <a:xfrm>
            <a:off x="7884368" y="72064"/>
            <a:ext cx="1168152" cy="1224136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73798" y="116632"/>
            <a:ext cx="62060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бакалавриата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«Эксплуатация транспортно-технологических машин и комплексов»</a:t>
            </a:r>
          </a:p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(срок обучения 4 года)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572102"/>
            <a:ext cx="7382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(Кафедра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«Автомобили и автомобильное хозяйство»)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Профиль: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Автомобили и автомобильное хозяйство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 descr="https://garazhtyt.ru/wp-content/uploads/2017/09/garazh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garazhtyt.ru/wp-content/uploads/2017/09/garazh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.pinimg.com/736x/2e/6c/f8/2e6cf8f50db72d5afe8ed2096e6cf0be--garage-shop-car-gar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7" name="Picture 9" descr="D:\ЛЕША\2e6cf8f50db72d5afe8ed2096e6cf0be--garage-shop-car-gar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5" y="2439467"/>
            <a:ext cx="2979564" cy="20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664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 descr="Эмблема"/>
          <p:cNvSpPr>
            <a:spLocks noChangeArrowheads="1"/>
          </p:cNvSpPr>
          <p:nvPr/>
        </p:nvSpPr>
        <p:spPr bwMode="auto">
          <a:xfrm>
            <a:off x="7884368" y="72064"/>
            <a:ext cx="1168152" cy="1224136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73798" y="116632"/>
            <a:ext cx="62060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бакалавриата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«Эксплуатация транспортно-технологических машин и комплексов»</a:t>
            </a:r>
          </a:p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(срок обучения 4 года)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572102"/>
            <a:ext cx="7382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(Кафедра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«Автомобили и автомобильное хозяйство»)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Профиль: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Автомобили и автомобильное хозяйство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36" y="2479567"/>
            <a:ext cx="26117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8303017"/>
              </p:ext>
            </p:extLst>
          </p:nvPr>
        </p:nvGraphicFramePr>
        <p:xfrm>
          <a:off x="160036" y="4725144"/>
          <a:ext cx="2663825" cy="1931988"/>
        </p:xfrm>
        <a:graphic>
          <a:graphicData uri="http://schemas.openxmlformats.org/presentationml/2006/ole">
            <p:oleObj spid="_x0000_s23579" name="Document" r:id="rId6" imgW="2248728" imgH="1687021" progId="Word.Document.8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15816" y="2479567"/>
            <a:ext cx="61367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выпускники  работают:</a:t>
            </a:r>
            <a:r>
              <a:rPr lang="ru-RU" dirty="0"/>
              <a:t> </a:t>
            </a:r>
            <a:endParaRPr lang="ru-RU" dirty="0" smtClean="0"/>
          </a:p>
          <a:p>
            <a:endParaRPr lang="ru-RU" sz="1000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технической  и коммерческой службе на предприятиях автомобильного </a:t>
            </a:r>
            <a:r>
              <a:rPr lang="ru-RU" dirty="0" smtClean="0"/>
              <a:t>транспорта,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станциях технического обслуживания</a:t>
            </a:r>
            <a:r>
              <a:rPr lang="ru-R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менеджерами </a:t>
            </a:r>
            <a:r>
              <a:rPr lang="ru-RU" dirty="0"/>
              <a:t>по продаже автомобилей и  запасных </a:t>
            </a:r>
            <a:r>
              <a:rPr lang="ru-RU" dirty="0" smtClean="0"/>
              <a:t>частей,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страховых </a:t>
            </a:r>
            <a:r>
              <a:rPr lang="ru-RU" dirty="0"/>
              <a:t>компаниях, налоговых и таможенных организациях, коммерческих </a:t>
            </a:r>
            <a:r>
              <a:rPr lang="ru-RU" dirty="0" smtClean="0"/>
              <a:t>структурах,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дилерских центрах отечественных и зарубежных </a:t>
            </a:r>
            <a:r>
              <a:rPr lang="ru-RU" dirty="0" smtClean="0"/>
              <a:t>автопроизводителей,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региональных </a:t>
            </a:r>
            <a:r>
              <a:rPr lang="ru-RU" dirty="0" smtClean="0"/>
              <a:t>силовых структурах.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530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73798" y="116632"/>
            <a:ext cx="62060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Факультет энергомашиностроения и автомобильного транспорта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41277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всех студентов факультета имеется возможность получить водительские удостоверения на право управления автомобилем, пройдя обучение в автошколе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АлтГТУ</a:t>
            </a: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746" name="Picture 2" descr="https://www.altstu.ru/media/i/2013309/_MG_3036_JPG_600x460_q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66" y="250030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0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228601"/>
            <a:ext cx="7569200" cy="1832248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altLang="ru-RU" sz="2800" b="1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71872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457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Мы рады видеть вас на нашем факультете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3600" dirty="0" smtClean="0"/>
              <a:t> </a:t>
            </a:r>
            <a:endParaRPr lang="en-US" sz="3600" dirty="0" smtClean="0"/>
          </a:p>
          <a:p>
            <a:pPr algn="ctr"/>
            <a:r>
              <a:rPr lang="ru-RU" sz="3600" dirty="0" smtClean="0"/>
              <a:t>Декан факультета: к.т.н., доцент Баранов Алексей Сергеевич</a:t>
            </a:r>
          </a:p>
          <a:p>
            <a:pPr algn="ctr"/>
            <a:r>
              <a:rPr lang="ru-RU" sz="3600" dirty="0" smtClean="0"/>
              <a:t>Контактные данные: </a:t>
            </a:r>
          </a:p>
          <a:p>
            <a:pPr algn="ctr"/>
            <a:r>
              <a:rPr lang="ru-RU" sz="3600" dirty="0" smtClean="0"/>
              <a:t>тел. (3852)60-52-51,</a:t>
            </a:r>
          </a:p>
          <a:p>
            <a:pPr algn="ctr"/>
            <a:r>
              <a:rPr lang="ru-RU" sz="3600" dirty="0" smtClean="0"/>
              <a:t> </a:t>
            </a:r>
            <a:r>
              <a:rPr lang="en-US" sz="3600" dirty="0" smtClean="0"/>
              <a:t>e-mail</a:t>
            </a:r>
            <a:r>
              <a:rPr lang="ru-RU" sz="3600" dirty="0" smtClean="0"/>
              <a:t>:</a:t>
            </a:r>
            <a:r>
              <a:rPr lang="en-US" sz="3600" dirty="0" smtClean="0"/>
              <a:t> baranowas@mail.ru</a:t>
            </a:r>
            <a:endParaRPr lang="ru-RU" sz="3600" dirty="0"/>
          </a:p>
        </p:txBody>
      </p:sp>
      <p:pic>
        <p:nvPicPr>
          <p:cNvPr id="9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810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07703" y="116632"/>
            <a:ext cx="6336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бакалавриата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«Энергетическое машиностроение»</a:t>
            </a:r>
          </a:p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(срок обучения 4 года)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126876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(Кафедра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Котло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 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реакторостроение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Профиль: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отлы, камеры сгорания и парогенераторы АЭС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8-02-09_1603"/>
          <p:cNvPicPr>
            <a:picLocks noChangeAspect="1"/>
          </p:cNvPicPr>
          <p:nvPr/>
        </p:nvPicPr>
        <p:blipFill>
          <a:blip r:embed="rId3" cstate="print">
            <a:lum bright="-6000" contrast="18000"/>
          </a:blip>
          <a:srcRect r="-698" b="-269"/>
          <a:stretch>
            <a:fillRect/>
          </a:stretch>
        </p:blipFill>
        <p:spPr bwMode="auto">
          <a:xfrm>
            <a:off x="6838305" y="2132856"/>
            <a:ext cx="2185646" cy="291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3" y="2055083"/>
            <a:ext cx="61206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Изучаемые дисциплины: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конструирования паровых котлов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компьютерные технологии в котлостроении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реакторы и парогенераторы АЭС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водно-химические режимы на ТЭС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автоматического регулирования паровых котлов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теория горения и взрыва и др.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07190" y="4101155"/>
            <a:ext cx="59810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Для реализации программ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бакалавриата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магистратуры направления «Энергетическое машиностроение» были привлечены ведущие специалисты отрасли из ООО «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ПроЭнергоМаш-Проект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», ООО «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Сибэнергомаш-БКЗ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», ООО «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Энергомаш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инжиниринг», ООО «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Барнаулэнергомаш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», ООО «НПО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СибЭнергоАльянс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»,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Барнаульского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филиала ОАО Таганрогский котельный завод «Красный котельщик», и др.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0"/>
            <a:ext cx="857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643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67086" y="117263"/>
            <a:ext cx="662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подготовки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«Энергетическое машиностроение»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(срок обучения 4 года)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Кафедра «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Котло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реакторостроение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24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151631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Профиль: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Котлы, камеры сгорания 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парогенераторы АЭС 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251520" y="2204864"/>
            <a:ext cx="8496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 smtClean="0">
                <a:latin typeface="Cambria" pitchFamily="18" charset="0"/>
              </a:rPr>
              <a:t>Наш партнер – </a:t>
            </a:r>
            <a:r>
              <a:rPr lang="ru-RU" sz="1600" b="1" dirty="0" smtClean="0">
                <a:latin typeface="Cambria" pitchFamily="18" charset="0"/>
              </a:rPr>
              <a:t>Сибирская генерирующая компания, </a:t>
            </a:r>
            <a:r>
              <a:rPr lang="ru-RU" sz="1600" dirty="0" smtClean="0">
                <a:latin typeface="Cambria" pitchFamily="18" charset="0"/>
              </a:rPr>
              <a:t>с помощью которого была </a:t>
            </a:r>
            <a:r>
              <a:rPr lang="ru-RU" sz="1600" dirty="0">
                <a:latin typeface="Cambria" pitchFamily="18" charset="0"/>
              </a:rPr>
              <a:t>организована лаборатория </a:t>
            </a:r>
            <a:r>
              <a:rPr lang="ru-RU" sz="1600" dirty="0" smtClean="0">
                <a:latin typeface="Cambria" pitchFamily="18" charset="0"/>
              </a:rPr>
              <a:t>3</a:t>
            </a:r>
            <a:r>
              <a:rPr lang="en-US" sz="1600" dirty="0" smtClean="0">
                <a:latin typeface="Cambria" pitchFamily="18" charset="0"/>
              </a:rPr>
              <a:t>D-</a:t>
            </a:r>
            <a:r>
              <a:rPr lang="ru-RU" sz="1600" dirty="0" err="1" smtClean="0">
                <a:latin typeface="Cambria" pitchFamily="18" charset="0"/>
              </a:rPr>
              <a:t>прототипирования</a:t>
            </a:r>
            <a:r>
              <a:rPr lang="ru-RU" sz="1600" dirty="0">
                <a:latin typeface="Cambria" pitchFamily="18" charset="0"/>
              </a:rPr>
              <a:t>, в которой студенты могут не только проектировать, но и изготавливать спроектированные ими элементы котлов. </a:t>
            </a:r>
          </a:p>
        </p:txBody>
      </p:sp>
      <p:pic>
        <p:nvPicPr>
          <p:cNvPr id="12" name="Рисунок 11" descr="D:\Кафедра\Фото\editor_1479887267_or3rgdgk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93587"/>
            <a:ext cx="4550449" cy="307030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D:\Кафедра\Фото\dsc_0106_111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03737"/>
            <a:ext cx="2393278" cy="155127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95" t="11075" r="3746" b="10803"/>
          <a:stretch/>
        </p:blipFill>
        <p:spPr>
          <a:xfrm>
            <a:off x="4882728" y="4869160"/>
            <a:ext cx="3036781" cy="18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3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116632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«Энергетическое машиностроение»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(срок обучения 4 года)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(Кафедра «Двигатели внутреннего сгорания»)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24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6286" y="1516319"/>
            <a:ext cx="6510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Профиль: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Двигатели внутреннего сгорания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9516" y="2101964"/>
            <a:ext cx="46285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Изучаемые дисциплины</a:t>
            </a:r>
            <a:r>
              <a:rPr lang="ru-RU" sz="1400" b="1" dirty="0" smtClean="0"/>
              <a:t>:</a:t>
            </a:r>
          </a:p>
          <a:p>
            <a:endParaRPr lang="ru-RU" sz="1000" b="1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/>
              <a:t>эксплуатация и ремонт </a:t>
            </a:r>
            <a:r>
              <a:rPr lang="ru-RU" altLang="ru-RU" sz="1600" dirty="0" smtClean="0"/>
              <a:t>ДВС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техническая диагностика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электрооборудование ДВС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техническое </a:t>
            </a:r>
            <a:r>
              <a:rPr lang="ru-RU" altLang="ru-RU" sz="1600" dirty="0"/>
              <a:t>обслуживание </a:t>
            </a:r>
            <a:r>
              <a:rPr lang="ru-RU" altLang="ru-RU" sz="1600" dirty="0" smtClean="0"/>
              <a:t>ДВС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методы </a:t>
            </a:r>
            <a:r>
              <a:rPr lang="ru-RU" altLang="ru-RU" sz="1600" dirty="0"/>
              <a:t>измерения и испытания </a:t>
            </a:r>
            <a:r>
              <a:rPr lang="ru-RU" altLang="ru-RU" sz="1600" dirty="0" smtClean="0"/>
              <a:t>ДВС</a:t>
            </a:r>
            <a:endParaRPr lang="ru-RU" alt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4152880"/>
            <a:ext cx="57258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Место будущей работы: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на инженерных и руководящих должностях во всех отраслях, связанных с исследованием, проектированием, изготовлением, испытанием, применением и эксплуатацией двигателей внутреннего сгорания, а также машин и агрегатов, на которых устанавливаются ДВС (автомобили, тракторы, тепловозы, морские и речные суда, автономные электростанции, дорожно-строительные и специальные машины и др.).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6" descr="pi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439" y="2071678"/>
            <a:ext cx="2823841" cy="21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pic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76" y="4253640"/>
            <a:ext cx="2987824" cy="238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Админ\Downloads\эмблема каф ДВС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71439"/>
            <a:ext cx="1214414" cy="17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755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116632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«Энергетическое машиностроение»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(срок обучения 4 года)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(Кафедра «Двигатели внутреннего сгорания»)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24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6286" y="1516319"/>
            <a:ext cx="6510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Профиль: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Двигатели внутреннего сгорания</a:t>
            </a:r>
          </a:p>
        </p:txBody>
      </p:sp>
      <p:pic>
        <p:nvPicPr>
          <p:cNvPr id="9" name="Picture 7" descr="http://go.mail.ru/imgpreview?key=http%3A//oca-avto.ru/images/asm%5F2%5FB%5F2%5Fb.jpg&amp;mb=imgdb_preview_33&amp;q=90&amp;w=2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69" y="2420888"/>
            <a:ext cx="2307891" cy="219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275856" y="2204864"/>
            <a:ext cx="56451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ru-RU" altLang="ru-RU" sz="1600" b="1" dirty="0"/>
              <a:t>Выпускники кафедры ДВС востребованы во всех </a:t>
            </a:r>
            <a:r>
              <a:rPr lang="ru-RU" altLang="ru-RU" sz="1600" b="1" dirty="0" smtClean="0"/>
              <a:t>отраслях и предприятиях, </a:t>
            </a:r>
            <a:r>
              <a:rPr lang="ru-RU" altLang="ru-RU" sz="1600" b="1" dirty="0"/>
              <a:t>где производятся и используются </a:t>
            </a:r>
            <a:r>
              <a:rPr lang="ru-RU" altLang="ru-RU" sz="1600" b="1" dirty="0" smtClean="0"/>
              <a:t>ДВС: </a:t>
            </a:r>
          </a:p>
          <a:p>
            <a:pPr>
              <a:spcBef>
                <a:spcPct val="0"/>
              </a:spcBef>
              <a:buClrTx/>
              <a:buNone/>
            </a:pPr>
            <a:endParaRPr lang="ru-RU" altLang="ru-RU" sz="1600" b="1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ХК «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Барнаултрансмаш», ОАО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«ПО «Алтайский моторный завод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 ОАО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«Алтайский завод прецизионных изделий»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ОАО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«Алтайский завод топливной аппаратуры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ООО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«Автономные системы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ООО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«Алтайский завод дизельных агрегатов»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ЗАО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«Машиностроительный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завод «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Энерго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ТехСервис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ООО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Дизельтранссервис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ЗАО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РостТранСервис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ОАО «Президент-Нева Алтай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ООО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Энерго-техсервис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ЗАО КЦ«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АлСЭН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ООО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«ЭЛ-КОН»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ООО «Алтай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АвтоЦентр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ООО «Автоцентр АНТ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ООО «Рено-Моторс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ООО «ПМ-Авто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ОАО «Алтай-Лада» и др.</a:t>
            </a:r>
            <a:r>
              <a:rPr lang="ru-RU" altLang="ru-RU" sz="1600" dirty="0"/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dirty="0"/>
          </a:p>
        </p:txBody>
      </p:sp>
      <p:pic>
        <p:nvPicPr>
          <p:cNvPr id="12" name="Рисунок 11" descr="C:\Users\Админ\Downloads\эмблема каф ДВС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71439"/>
            <a:ext cx="1214414" cy="17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779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116632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«Энергетическое машиностроение»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(срок обучения 4 года)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(Кафедра «Двигатели внутреннего сгорания»)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24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6286" y="1516319"/>
            <a:ext cx="6510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Профиль: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Двигатели внутреннего сгорания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206084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charset="0"/>
              </a:rPr>
              <a:t>У нас вы станете высококлассными специалистами по созданию ДВС нового поколения и сервисного обслуживания ДВС, находящихся в </a:t>
            </a:r>
            <a:r>
              <a:rPr lang="ru-RU" b="1" dirty="0" smtClean="0">
                <a:latin typeface="Arial" charset="0"/>
              </a:rPr>
              <a:t>эксплуатации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</a:rPr>
              <a:t>(автомобильных</a:t>
            </a:r>
            <a:r>
              <a:rPr lang="ru-RU" b="1" dirty="0">
                <a:latin typeface="Arial" charset="0"/>
              </a:rPr>
              <a:t>, тракторных, судовых, стационарных, тепловозных и специальных).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851920" y="3717032"/>
            <a:ext cx="49819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кафедре разрабатываются 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системы мини-ТЭЦ на базе поршневых двигателей внутреннего сгорания для автономного и резервного энергоснабжения малых объектов энергопотребления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851920" y="5229200"/>
            <a:ext cx="49819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Проводятся научно-исследовательские работы на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тему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«Адаптация дизельных двигателей для использования топлив на основе рапсового масла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», 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акже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проводятся моторные испытания топлив на основе рапсового масла объектов энергопотребления </a:t>
            </a:r>
          </a:p>
        </p:txBody>
      </p:sp>
      <p:pic>
        <p:nvPicPr>
          <p:cNvPr id="15" name="Picture 7" descr="pi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6190"/>
            <a:ext cx="3643306" cy="27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Админ\Downloads\эмблема каф ДВС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71439"/>
            <a:ext cx="1214414" cy="17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38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116632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«Наземные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транспортно-технологические средства»</a:t>
            </a: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(срок обучения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лет)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«Наземные транспортно-технологические системы» 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24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07704" y="857411"/>
            <a:ext cx="6510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Специализация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Автомобили и тракторы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577136" cy="150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64088" y="213285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Объекты изучения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Автомобили и тракторы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150" y="4221088"/>
            <a:ext cx="62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818" y="2909448"/>
            <a:ext cx="2208654" cy="12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D:\Users\Сергей\Desktop\НТТС\xikBVUNXne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875" y="116632"/>
            <a:ext cx="1229629" cy="12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521" y="2909448"/>
            <a:ext cx="1893464" cy="142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0516" y="2204864"/>
            <a:ext cx="58496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Изучаемые дисциплины</a:t>
            </a:r>
            <a:r>
              <a:rPr lang="ru-RU" sz="1600" b="1" dirty="0" smtClean="0"/>
              <a:t>:</a:t>
            </a:r>
          </a:p>
          <a:p>
            <a:endParaRPr lang="ru-RU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конструкции автомобилей и тракторов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проектирование автомобилей и тракторов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автоматические системы автомобилей (автопилот)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электрооборудование автомобилей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теория автомобилей и тракторов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испытания автомобилей и тракторов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надежность автомобилей и тракторов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автомобили с гибридными силовыми установками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конструирование и расчет автомобилей и тракторов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испытания автомобилей и тракторов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компьютерная графика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741" y="4803577"/>
            <a:ext cx="2329077" cy="16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867891"/>
            <a:ext cx="1664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Создана  в  1944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3836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116632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«Наземные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транспортно-технологические средства»</a:t>
            </a: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(срок обучения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лет)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(Кафедра «Наземные транспортно-технологические системы»)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24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07704" y="857411"/>
            <a:ext cx="6510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Специализация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Автомобили и тракторы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1150" y="4221088"/>
            <a:ext cx="62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4579" name="Picture 3" descr="D:\Users\Сергей\Desktop\НТТС\xikBVUNXn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875" y="116632"/>
            <a:ext cx="1229629" cy="12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0516" y="2204864"/>
            <a:ext cx="58496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Места проведения практик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АО </a:t>
            </a:r>
            <a:r>
              <a:rPr lang="ru-RU" sz="1600" dirty="0">
                <a:solidFill>
                  <a:srgbClr val="002060"/>
                </a:solidFill>
              </a:rPr>
              <a:t>«АвтоВАЗ» (г. Тольятти</a:t>
            </a:r>
            <a:r>
              <a:rPr lang="ru-RU" sz="1600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ПАО </a:t>
            </a:r>
            <a:r>
              <a:rPr lang="ru-RU" sz="1600" dirty="0">
                <a:solidFill>
                  <a:srgbClr val="002060"/>
                </a:solidFill>
              </a:rPr>
              <a:t>«КАМАЗ» (г. Набережные Челны);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АО «УКБТМ» (г. Нижний Тагил, разработчик Т-14 «АРМАТА».) и др.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АО </a:t>
            </a:r>
            <a:r>
              <a:rPr lang="ru-RU" sz="1600" dirty="0">
                <a:solidFill>
                  <a:srgbClr val="002060"/>
                </a:solidFill>
              </a:rPr>
              <a:t>«РОСТСЕЛЬМАШ» (г. </a:t>
            </a:r>
            <a:r>
              <a:rPr lang="ru-RU" sz="1600" dirty="0" smtClean="0">
                <a:solidFill>
                  <a:srgbClr val="002060"/>
                </a:solidFill>
              </a:rPr>
              <a:t>Ростов-на-Дону);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ООО «АЛТАЙЛЕСМАШ» (г. Барнаул);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ООО «Сибирь-техника» </a:t>
            </a:r>
            <a:r>
              <a:rPr lang="ru-RU" sz="1600" dirty="0">
                <a:solidFill>
                  <a:srgbClr val="002060"/>
                </a:solidFill>
              </a:rPr>
              <a:t>(г. Барнаул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4" name="Picture 4" descr="D:\Users\Сергей\Downloads\IMG_20190705_171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853" y="193251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117" y="4457220"/>
            <a:ext cx="2952328" cy="17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241" y="4347764"/>
            <a:ext cx="3231183" cy="18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98465" y="6248345"/>
            <a:ext cx="4065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Проходная АО </a:t>
            </a:r>
            <a:r>
              <a:rPr lang="ru-RU" sz="1200" dirty="0"/>
              <a:t>«УКБТМ</a:t>
            </a:r>
            <a:r>
              <a:rPr lang="ru-RU" sz="1200" dirty="0" smtClean="0"/>
              <a:t>», г. Нижний Тагил, 2019 г.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29641" y="4088105"/>
            <a:ext cx="4496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Проходная КАМАЗ НТЦ , г. Набережные Челны , 2019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7563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116632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«Наземные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транспортно-технологические средства»</a:t>
            </a: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(срок обучения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лет)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(Кафедра «Наземные транспортно-технологические системы»)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эмблема фэат малый мал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24"/>
            <a:ext cx="176807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07704" y="857411"/>
            <a:ext cx="6510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Специализация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Автомобили и тракторы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1150" y="4221088"/>
            <a:ext cx="62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4579" name="Picture 3" descr="D:\Users\Сергей\Desktop\НТТС\xikBVUNXn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875" y="116632"/>
            <a:ext cx="1229629" cy="12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0516" y="1916832"/>
            <a:ext cx="5849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Выпускная работа  - дипломный проект.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Темы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Спортивный </a:t>
            </a:r>
            <a:r>
              <a:rPr lang="ru-RU" sz="1600" dirty="0">
                <a:solidFill>
                  <a:srgbClr val="002060"/>
                </a:solidFill>
              </a:rPr>
              <a:t>автомобиль класса «Багги» с разработкой </a:t>
            </a:r>
            <a:r>
              <a:rPr lang="ru-RU" sz="1600" dirty="0" smtClean="0">
                <a:solidFill>
                  <a:srgbClr val="002060"/>
                </a:solidFill>
              </a:rPr>
              <a:t>коробки передач.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Легкий вездеход колесной формулы 4х4 на шинах низкого давления с разработкой </a:t>
            </a:r>
            <a:r>
              <a:rPr lang="ru-RU" sz="1600" dirty="0" smtClean="0">
                <a:solidFill>
                  <a:srgbClr val="7030A0"/>
                </a:solidFill>
              </a:rPr>
              <a:t>трансмиссии.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Легковой автомобиль классической компоновки с разработкой </a:t>
            </a:r>
            <a:r>
              <a:rPr lang="ru-RU" sz="1600" dirty="0" smtClean="0">
                <a:solidFill>
                  <a:srgbClr val="002060"/>
                </a:solidFill>
              </a:rPr>
              <a:t>гидропневматической подвески.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Гусеничное шасси с разработкой </a:t>
            </a:r>
            <a:r>
              <a:rPr lang="ru-RU" sz="1600" dirty="0" smtClean="0">
                <a:solidFill>
                  <a:srgbClr val="7030A0"/>
                </a:solidFill>
              </a:rPr>
              <a:t>коробки передач с переключением без разрыва потока мощности.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7679"/>
            <a:ext cx="3168352" cy="237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70499" y="4293096"/>
            <a:ext cx="3070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Защита дипломного проекта, 2019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622" y="4581128"/>
            <a:ext cx="8771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будущей работы выпускников 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автомобильные заводы (АвтоВАЗ, КАМАЗ, УАЗ, группа «ГАЗ» и др.  в том числе автосборочные заводы), тракторные заводы (РОСТСЕЛЬМАШ, Кировский завод, АЛТАЙЛЕСМАШ, Сибирь-Техника, Гранд и др.), дилерские центры по продаже автомобилей (Автоцентр АНТ: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Hyundai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Mitsubishi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Nissan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ТОЙОТА Центр Барнаул,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ПМ-авто»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официальный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дилер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Мерседес-Бенц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производители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спецтехники,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АО «Концерн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Уралвагонзавод», автотранспортные предприятия, станции технического обслуживания и ремонта автомобилей и тракторов, силовые структуры, ГИБДД и др.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78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642</TotalTime>
  <Words>1143</Words>
  <Application>Microsoft Office PowerPoint</Application>
  <PresentationFormat>Экран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Открытая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 Борисович</dc:creator>
  <cp:lastModifiedBy>pavel</cp:lastModifiedBy>
  <cp:revision>94</cp:revision>
  <dcterms:created xsi:type="dcterms:W3CDTF">2017-03-22T10:43:31Z</dcterms:created>
  <dcterms:modified xsi:type="dcterms:W3CDTF">2020-10-28T13:47:07Z</dcterms:modified>
</cp:coreProperties>
</file>